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3"/>
  </p:notesMasterIdLst>
  <p:handoutMasterIdLst>
    <p:handoutMasterId r:id="rId24"/>
  </p:handoutMasterIdLst>
  <p:sldIdLst>
    <p:sldId id="386" r:id="rId2"/>
    <p:sldId id="416" r:id="rId3"/>
    <p:sldId id="417" r:id="rId4"/>
    <p:sldId id="418" r:id="rId5"/>
    <p:sldId id="419"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38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a:srgbClr val="CC9900"/>
    <a:srgbClr val="FFCA06"/>
    <a:srgbClr val="FF99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24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Module 9: F&amp;A Cost Rates &amp; Service Centers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55AD32E-5B29-4D5F-95E9-0EC057CAA067}" type="datetime1">
              <a:rPr lang="en-US" smtClean="0"/>
              <a:t>10/21/2013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Office of Research &amp; Commercialization</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13F298-C66D-4EAE-9B6C-6C27EB59762C}" type="slidenum">
              <a:rPr lang="en-US" smtClean="0"/>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Module 9: F&amp;A Cost Rates &amp; Service Centers</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0E63732-4FDF-4C8F-86ED-E2302CA9A30D}" type="datetime1">
              <a:rPr lang="en-US" smtClean="0"/>
              <a:t>10/21/2013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Office of Research &amp; Commercialization</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31B2CB3-83F0-4ABD-88A8-EB7EAD9C3194}" type="slidenum">
              <a:rPr lang="en-US" smtClean="0"/>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Module 9: F&amp;A Cost Rates &amp; Service Centers</a:t>
            </a:r>
            <a:endParaRPr lang="en-US" dirty="0"/>
          </a:p>
        </p:txBody>
      </p:sp>
      <p:sp>
        <p:nvSpPr>
          <p:cNvPr id="5" name="Date Placeholder 4"/>
          <p:cNvSpPr>
            <a:spLocks noGrp="1"/>
          </p:cNvSpPr>
          <p:nvPr>
            <p:ph type="dt" idx="11"/>
          </p:nvPr>
        </p:nvSpPr>
        <p:spPr/>
        <p:txBody>
          <a:bodyPr/>
          <a:lstStyle/>
          <a:p>
            <a:fld id="{CCC26515-8F27-403D-9498-A68E81A30EDC}" type="datetime1">
              <a:rPr lang="en-US" smtClean="0"/>
              <a:t>10/21/2013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Slide Number Placeholder 6"/>
          <p:cNvSpPr>
            <a:spLocks noGrp="1"/>
          </p:cNvSpPr>
          <p:nvPr>
            <p:ph type="sldNum" sz="quarter" idx="13"/>
          </p:nvPr>
        </p:nvSpPr>
        <p:spPr/>
        <p:txBody>
          <a:bodyPr/>
          <a:lstStyle/>
          <a:p>
            <a:fld id="{731B2CB3-83F0-4ABD-88A8-EB7EAD9C3194}" type="slidenum">
              <a:rPr lang="en-US" smtClean="0"/>
              <a:t>1</a:t>
            </a:fld>
            <a:endParaRPr lang="en-US" dirty="0"/>
          </a:p>
        </p:txBody>
      </p:sp>
    </p:spTree>
    <p:extLst>
      <p:ext uri="{BB962C8B-B14F-4D97-AF65-F5344CB8AC3E}">
        <p14:creationId xmlns:p14="http://schemas.microsoft.com/office/powerpoint/2010/main" val="3974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Module 9: F&amp;A Cost Rates &amp; Service Centers</a:t>
            </a:r>
            <a:endParaRPr lang="en-US" dirty="0"/>
          </a:p>
        </p:txBody>
      </p:sp>
      <p:sp>
        <p:nvSpPr>
          <p:cNvPr id="5" name="Date Placeholder 4"/>
          <p:cNvSpPr>
            <a:spLocks noGrp="1"/>
          </p:cNvSpPr>
          <p:nvPr>
            <p:ph type="dt" idx="11"/>
          </p:nvPr>
        </p:nvSpPr>
        <p:spPr/>
        <p:txBody>
          <a:bodyPr/>
          <a:lstStyle/>
          <a:p>
            <a:fld id="{CA0267E9-0BAC-483E-955A-0F8EEFFA3CC6}" type="datetime1">
              <a:rPr lang="en-US" smtClean="0"/>
              <a:t>10/21/2013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Slide Number Placeholder 6"/>
          <p:cNvSpPr>
            <a:spLocks noGrp="1"/>
          </p:cNvSpPr>
          <p:nvPr>
            <p:ph type="sldNum" sz="quarter" idx="13"/>
          </p:nvPr>
        </p:nvSpPr>
        <p:spPr/>
        <p:txBody>
          <a:bodyPr/>
          <a:lstStyle/>
          <a:p>
            <a:fld id="{731B2CB3-83F0-4ABD-88A8-EB7EAD9C3194}" type="slidenum">
              <a:rPr lang="en-US" smtClean="0"/>
              <a:t>21</a:t>
            </a:fld>
            <a:endParaRPr lang="en-US" dirty="0"/>
          </a:p>
        </p:txBody>
      </p:sp>
    </p:spTree>
    <p:extLst>
      <p:ext uri="{BB962C8B-B14F-4D97-AF65-F5344CB8AC3E}">
        <p14:creationId xmlns:p14="http://schemas.microsoft.com/office/powerpoint/2010/main" val="810619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dirty="0" smtClean="0"/>
              <a:t>6/17/2013</a:t>
            </a:r>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6/17/2013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6/17/2013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colorTemperature colorTemp="7625"/>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r>
              <a:rPr lang="en-US" dirty="0" smtClean="0"/>
              <a:t>6/17/2013</a:t>
            </a:r>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dirty="0" smtClean="0"/>
              <a:t>6/17/2013</a:t>
            </a:r>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dirty="0" smtClean="0"/>
              <a:t>6/17/2013</a:t>
            </a:r>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dirty="0" smtClean="0"/>
              <a:t>6/17/2013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dirty="0" smtClean="0"/>
              <a:t>6/17/2013</a:t>
            </a:r>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6/17/2013</a:t>
            </a:r>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dirty="0" smtClean="0"/>
              <a:t>6/17/2013</a:t>
            </a:r>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r>
              <a:rPr lang="en-US" dirty="0" smtClean="0"/>
              <a:t>6/17/2013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dirty="0" smtClean="0"/>
              <a:t>6/17/2013</a:t>
            </a:r>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sldNum="0"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ary.Stanley@ucf.edu" TargetMode="External"/><Relationship Id="rId2" Type="http://schemas.openxmlformats.org/officeDocument/2006/relationships/hyperlink" Target="mailto:dbackman@ucf.edu"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6" name="Text Placeholder 4"/>
          <p:cNvSpPr>
            <a:spLocks noGrp="1"/>
          </p:cNvSpPr>
          <p:nvPr>
            <p:ph type="body" idx="1"/>
          </p:nvPr>
        </p:nvSpPr>
        <p:spPr>
          <a:xfrm>
            <a:off x="1524000" y="2955888"/>
            <a:ext cx="7371304" cy="3048000"/>
          </a:xfrm>
          <a:noFill/>
          <a:ln>
            <a:noFill/>
          </a:ln>
        </p:spPr>
        <p:txBody>
          <a:bodyPr>
            <a:no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Facilities &amp; Administration </a:t>
            </a: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Costs </a:t>
            </a:r>
          </a:p>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&amp; Service Centers</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a:endParaRPr lang="en-US" sz="1600" b="1" dirty="0" smtClean="0">
              <a:solidFill>
                <a:schemeClr val="accent6">
                  <a:lumMod val="50000"/>
                </a:schemeClr>
              </a:solidFill>
              <a:effectLst/>
              <a:latin typeface="Century Gothic" pitchFamily="34" charset="0"/>
              <a:ea typeface="Tahoma" pitchFamily="34" charset="0"/>
              <a:cs typeface="Tahoma" pitchFamily="34" charset="0"/>
            </a:endParaRP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600" b="1" dirty="0" smtClean="0">
                <a:solidFill>
                  <a:schemeClr val="accent6">
                    <a:lumMod val="50000"/>
                  </a:schemeClr>
                </a:solidFill>
                <a:latin typeface="Century Gothic" pitchFamily="34" charset="0"/>
                <a:ea typeface="Tahoma" pitchFamily="34" charset="0"/>
                <a:cs typeface="Tahoma" pitchFamily="34" charset="0"/>
              </a:rPr>
              <a:t>Doug Backman </a:t>
            </a:r>
            <a:r>
              <a:rPr lang="en-US" sz="1600" b="1" dirty="0">
                <a:solidFill>
                  <a:schemeClr val="accent6">
                    <a:lumMod val="50000"/>
                  </a:schemeClr>
                </a:solidFill>
                <a:latin typeface="Century Gothic" pitchFamily="34" charset="0"/>
                <a:ea typeface="Tahoma" pitchFamily="34" charset="0"/>
                <a:cs typeface="Tahoma" pitchFamily="34" charset="0"/>
              </a:rPr>
              <a:t>, </a:t>
            </a:r>
            <a:r>
              <a:rPr lang="en-US" sz="1600" b="1" dirty="0" smtClean="0">
                <a:solidFill>
                  <a:schemeClr val="accent6">
                    <a:lumMod val="50000"/>
                  </a:schemeClr>
                </a:solidFill>
                <a:latin typeface="Century Gothic" pitchFamily="34" charset="0"/>
                <a:ea typeface="Tahoma" pitchFamily="34" charset="0"/>
                <a:cs typeface="Tahoma" pitchFamily="34" charset="0"/>
              </a:rPr>
              <a:t>Director</a:t>
            </a:r>
          </a:p>
          <a:p>
            <a:pPr algn="ctr"/>
            <a:r>
              <a:rPr lang="en-US" sz="1600" b="1" dirty="0" smtClean="0">
                <a:solidFill>
                  <a:schemeClr val="accent6">
                    <a:lumMod val="50000"/>
                  </a:schemeClr>
                </a:solidFill>
                <a:latin typeface="Century Gothic" pitchFamily="34" charset="0"/>
                <a:ea typeface="Tahoma" pitchFamily="34" charset="0"/>
                <a:cs typeface="Tahoma" pitchFamily="34" charset="0"/>
              </a:rPr>
              <a:t>Mary Stanley, Assistant Director</a:t>
            </a:r>
          </a:p>
          <a:p>
            <a:pPr algn="ctr"/>
            <a:endParaRPr lang="en-US" sz="1600" b="1" dirty="0">
              <a:solidFill>
                <a:schemeClr val="accent6">
                  <a:lumMod val="50000"/>
                </a:schemeClr>
              </a:solidFill>
              <a:latin typeface="Century Gothic" pitchFamily="34" charset="0"/>
              <a:ea typeface="Tahoma" pitchFamily="34" charset="0"/>
              <a:cs typeface="Tahoma" pitchFamily="34" charset="0"/>
            </a:endParaRPr>
          </a:p>
          <a:p>
            <a:pPr algn="ctr"/>
            <a:endParaRPr lang="en-US" sz="1600" b="1" dirty="0" smtClean="0">
              <a:solidFill>
                <a:schemeClr val="accent6">
                  <a:lumMod val="50000"/>
                </a:schemeClr>
              </a:solidFill>
              <a:effectLst/>
              <a:latin typeface="Century Gothic" pitchFamily="34" charset="0"/>
              <a:ea typeface="Tahoma" pitchFamily="34" charset="0"/>
              <a:cs typeface="Tahoma" pitchFamily="34" charset="0"/>
            </a:endParaRPr>
          </a:p>
        </p:txBody>
      </p:sp>
      <p:pic>
        <p:nvPicPr>
          <p:cNvPr id="41" name="Picture 40" descr="http://www.floridahightech.com/images/UCFlogo.gif"/>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57200"/>
            <a:ext cx="419417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a:xfrm>
            <a:off x="7696200" y="168275"/>
            <a:ext cx="1219200" cy="288925"/>
          </a:xfrm>
        </p:spPr>
        <p:txBody>
          <a:bodyPr/>
          <a:lstStyle/>
          <a:p>
            <a:r>
              <a:rPr lang="en-US" dirty="0" smtClean="0"/>
              <a:t>9/25/2013</a:t>
            </a:r>
            <a:endParaRPr lang="en-US" dirty="0"/>
          </a:p>
        </p:txBody>
      </p:sp>
    </p:spTree>
    <p:extLst>
      <p:ext uri="{BB962C8B-B14F-4D97-AF65-F5344CB8AC3E}">
        <p14:creationId xmlns:p14="http://schemas.microsoft.com/office/powerpoint/2010/main" val="1415316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F&amp;A Definition and Category Application</a:t>
            </a:r>
          </a:p>
        </p:txBody>
      </p:sp>
      <p:sp>
        <p:nvSpPr>
          <p:cNvPr id="3" name="Content Placeholder 2"/>
          <p:cNvSpPr>
            <a:spLocks noGrp="1"/>
          </p:cNvSpPr>
          <p:nvPr>
            <p:ph idx="1"/>
          </p:nvPr>
        </p:nvSpPr>
        <p:spPr>
          <a:xfrm>
            <a:off x="457200" y="1524000"/>
            <a:ext cx="7772400" cy="4724400"/>
          </a:xfrm>
        </p:spPr>
        <p:txBody>
          <a:bodyPr>
            <a:normAutofit fontScale="85000" lnSpcReduction="10000"/>
          </a:bodyPr>
          <a:lstStyle/>
          <a:p>
            <a:pPr>
              <a:buFont typeface="Wingdings" pitchFamily="2" charset="2"/>
              <a:buChar char="v"/>
            </a:pPr>
            <a:r>
              <a:rPr lang="en-US" b="0" dirty="0" smtClean="0"/>
              <a:t>Departmental Administration Expenses Cont.:</a:t>
            </a:r>
          </a:p>
          <a:p>
            <a:pPr>
              <a:buFont typeface="Wingdings" pitchFamily="2" charset="2"/>
              <a:buChar char="ü"/>
            </a:pPr>
            <a:r>
              <a:rPr lang="en-US" b="0" dirty="0" smtClean="0"/>
              <a:t>Direct charging of departmental administration and clerical staff </a:t>
            </a:r>
            <a:r>
              <a:rPr lang="en-US" u="sng" dirty="0" smtClean="0"/>
              <a:t>may be appropriate</a:t>
            </a:r>
            <a:r>
              <a:rPr lang="en-US" b="0" u="sng" dirty="0" smtClean="0"/>
              <a:t> </a:t>
            </a:r>
            <a:r>
              <a:rPr lang="en-US" b="0" dirty="0" smtClean="0"/>
              <a:t>where a “major project” or activity explicitly budgets for administrative or clerical services and individuals can be specifically identified with the project or activity.</a:t>
            </a:r>
          </a:p>
          <a:p>
            <a:pPr>
              <a:buFont typeface="Wingdings" pitchFamily="2" charset="2"/>
              <a:buChar char="ü"/>
            </a:pPr>
            <a:r>
              <a:rPr lang="en-US" b="0" dirty="0" smtClean="0"/>
              <a:t>“Major Project” is defined as a project that requires an extensive amount of administrative or clerical support, which is </a:t>
            </a:r>
            <a:r>
              <a:rPr lang="en-US" u="sng" dirty="0" smtClean="0"/>
              <a:t>significantly greater</a:t>
            </a:r>
            <a:r>
              <a:rPr lang="en-US" dirty="0" smtClean="0"/>
              <a:t> </a:t>
            </a:r>
            <a:r>
              <a:rPr lang="en-US" b="0" dirty="0" smtClean="0"/>
              <a:t>than the </a:t>
            </a:r>
            <a:r>
              <a:rPr lang="en-US" u="sng" dirty="0" smtClean="0"/>
              <a:t>routine level </a:t>
            </a:r>
            <a:r>
              <a:rPr lang="en-US" b="0" dirty="0" smtClean="0"/>
              <a:t>of such services provided be academic departments. </a:t>
            </a:r>
          </a:p>
          <a:p>
            <a:pPr>
              <a:buFont typeface="Wingdings" pitchFamily="2" charset="2"/>
              <a:buChar char="ü"/>
            </a:pPr>
            <a:endParaRPr lang="en-US" dirty="0" smtClean="0"/>
          </a:p>
          <a:p>
            <a:pPr>
              <a:buFont typeface="Wingdings" pitchFamily="2" charset="2"/>
              <a:buChar char="ü"/>
            </a:pPr>
            <a:endParaRPr lang="en-US" b="0" dirty="0"/>
          </a:p>
        </p:txBody>
      </p:sp>
    </p:spTree>
    <p:extLst>
      <p:ext uri="{BB962C8B-B14F-4D97-AF65-F5344CB8AC3E}">
        <p14:creationId xmlns:p14="http://schemas.microsoft.com/office/powerpoint/2010/main" val="3205708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fontScale="90000"/>
          </a:bodyPr>
          <a:lstStyle/>
          <a:p>
            <a:r>
              <a:rPr lang="en-US" dirty="0"/>
              <a:t>F&amp;A Definition and Category Application</a:t>
            </a:r>
          </a:p>
        </p:txBody>
      </p:sp>
      <p:sp>
        <p:nvSpPr>
          <p:cNvPr id="3" name="Content Placeholder 2"/>
          <p:cNvSpPr>
            <a:spLocks noGrp="1"/>
          </p:cNvSpPr>
          <p:nvPr>
            <p:ph idx="1"/>
          </p:nvPr>
        </p:nvSpPr>
        <p:spPr>
          <a:xfrm>
            <a:off x="457200" y="1219200"/>
            <a:ext cx="8382000" cy="4800600"/>
          </a:xfrm>
        </p:spPr>
        <p:txBody>
          <a:bodyPr/>
          <a:lstStyle/>
          <a:p>
            <a:pPr>
              <a:buFont typeface="Wingdings" pitchFamily="2" charset="2"/>
              <a:buChar char="v"/>
            </a:pPr>
            <a:r>
              <a:rPr lang="en-US" sz="2000" b="0" dirty="0" smtClean="0"/>
              <a:t>Departmental Administrative  Expenses Cont.:</a:t>
            </a:r>
          </a:p>
          <a:p>
            <a:pPr>
              <a:buFont typeface="Wingdings" pitchFamily="2" charset="2"/>
              <a:buChar char="ü"/>
            </a:pPr>
            <a:r>
              <a:rPr lang="en-US" sz="2000" b="0" dirty="0" smtClean="0"/>
              <a:t>OMB Circular A-21, Exhibit C Examples:</a:t>
            </a:r>
          </a:p>
          <a:p>
            <a:pPr>
              <a:buFont typeface="Wingdings" pitchFamily="2" charset="2"/>
              <a:buChar char="ü"/>
            </a:pPr>
            <a:endParaRPr lang="en-US" b="0" dirty="0" smtClean="0"/>
          </a:p>
          <a:p>
            <a:pPr>
              <a:buFont typeface="Wingdings" pitchFamily="2" charset="2"/>
              <a:buChar char="ü"/>
            </a:pPr>
            <a:endParaRPr lang="en-US" b="0" dirty="0" smtClean="0"/>
          </a:p>
          <a:p>
            <a:pPr marL="0" indent="0">
              <a:buFont typeface="Wingdings" pitchFamily="2" charset="2"/>
              <a:buNone/>
            </a:pPr>
            <a:r>
              <a:rPr lang="en-US" b="0" dirty="0" smtClean="0"/>
              <a:t>                                            </a:t>
            </a:r>
            <a:endParaRPr lang="en-US" b="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981200"/>
            <a:ext cx="4114800" cy="4572000"/>
          </a:xfrm>
          <a:prstGeom prst="rect">
            <a:avLst/>
          </a:prstGeom>
        </p:spPr>
      </p:pic>
    </p:spTree>
    <p:extLst>
      <p:ext uri="{BB962C8B-B14F-4D97-AF65-F5344CB8AC3E}">
        <p14:creationId xmlns:p14="http://schemas.microsoft.com/office/powerpoint/2010/main" val="620779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F&amp;A Definition and Category Application</a:t>
            </a:r>
          </a:p>
        </p:txBody>
      </p:sp>
      <p:sp>
        <p:nvSpPr>
          <p:cNvPr id="3" name="Content Placeholder 2"/>
          <p:cNvSpPr>
            <a:spLocks noGrp="1"/>
          </p:cNvSpPr>
          <p:nvPr>
            <p:ph idx="1"/>
          </p:nvPr>
        </p:nvSpPr>
        <p:spPr>
          <a:xfrm>
            <a:off x="457200" y="1524000"/>
            <a:ext cx="7696200" cy="4648200"/>
          </a:xfrm>
        </p:spPr>
        <p:txBody>
          <a:bodyPr>
            <a:normAutofit fontScale="85000" lnSpcReduction="20000"/>
          </a:bodyPr>
          <a:lstStyle/>
          <a:p>
            <a:pPr>
              <a:buFont typeface="Wingdings" pitchFamily="2" charset="2"/>
              <a:buChar char="v"/>
            </a:pPr>
            <a:r>
              <a:rPr lang="en-US" b="0" dirty="0" smtClean="0"/>
              <a:t>Sponsored Projects Administration</a:t>
            </a:r>
          </a:p>
          <a:p>
            <a:pPr marL="0" indent="0">
              <a:buNone/>
            </a:pPr>
            <a:r>
              <a:rPr lang="en-US" b="0" dirty="0" smtClean="0"/>
              <a:t>Costs are limited to the institution’s organization that administers sponsored projects that include:</a:t>
            </a:r>
          </a:p>
          <a:p>
            <a:pPr>
              <a:buFont typeface="Wingdings" pitchFamily="2" charset="2"/>
              <a:buChar char="ü"/>
            </a:pPr>
            <a:r>
              <a:rPr lang="en-US" b="0" dirty="0" smtClean="0"/>
              <a:t>Grant &amp; contract administration</a:t>
            </a:r>
          </a:p>
          <a:p>
            <a:pPr>
              <a:buFont typeface="Wingdings" pitchFamily="2" charset="2"/>
              <a:buChar char="ü"/>
            </a:pPr>
            <a:r>
              <a:rPr lang="en-US" b="0" dirty="0" smtClean="0"/>
              <a:t>Purchasing, security, and Finance &amp; Admin.</a:t>
            </a:r>
          </a:p>
          <a:p>
            <a:pPr>
              <a:buFont typeface="Wingdings" pitchFamily="2" charset="2"/>
              <a:buChar char="ü"/>
            </a:pPr>
            <a:r>
              <a:rPr lang="en-US" b="0" dirty="0" smtClean="0"/>
              <a:t>Editing and publishing reports</a:t>
            </a:r>
          </a:p>
          <a:p>
            <a:pPr>
              <a:buFont typeface="Wingdings" pitchFamily="2" charset="2"/>
              <a:buChar char="ü"/>
            </a:pPr>
            <a:r>
              <a:rPr lang="en-US" b="0" dirty="0" smtClean="0"/>
              <a:t>Administrative and staff costs and other support personnel</a:t>
            </a:r>
          </a:p>
          <a:p>
            <a:pPr>
              <a:buFont typeface="Wingdings" pitchFamily="2" charset="2"/>
              <a:buChar char="ü"/>
            </a:pPr>
            <a:r>
              <a:rPr lang="en-US" b="0" dirty="0" smtClean="0"/>
              <a:t>General administration and general expenses</a:t>
            </a:r>
          </a:p>
          <a:p>
            <a:pPr>
              <a:buFont typeface="Wingdings" pitchFamily="2" charset="2"/>
              <a:buChar char="ü"/>
            </a:pPr>
            <a:r>
              <a:rPr lang="en-US" b="0" dirty="0" smtClean="0"/>
              <a:t>Operation, equipment and maintenance expenses</a:t>
            </a:r>
            <a:endParaRPr lang="en-US" b="0" dirty="0"/>
          </a:p>
        </p:txBody>
      </p:sp>
    </p:spTree>
    <p:extLst>
      <p:ext uri="{BB962C8B-B14F-4D97-AF65-F5344CB8AC3E}">
        <p14:creationId xmlns:p14="http://schemas.microsoft.com/office/powerpoint/2010/main" val="1087230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fontScale="90000"/>
          </a:bodyPr>
          <a:lstStyle/>
          <a:p>
            <a:r>
              <a:rPr lang="en-US" dirty="0"/>
              <a:t>F&amp;A Definition and Category Application</a:t>
            </a:r>
          </a:p>
        </p:txBody>
      </p:sp>
      <p:sp>
        <p:nvSpPr>
          <p:cNvPr id="3" name="Content Placeholder 2"/>
          <p:cNvSpPr>
            <a:spLocks noGrp="1"/>
          </p:cNvSpPr>
          <p:nvPr>
            <p:ph idx="1"/>
          </p:nvPr>
        </p:nvSpPr>
        <p:spPr>
          <a:xfrm>
            <a:off x="304800" y="1524000"/>
            <a:ext cx="8686800" cy="4525963"/>
          </a:xfrm>
        </p:spPr>
        <p:txBody>
          <a:bodyPr>
            <a:normAutofit fontScale="92500"/>
          </a:bodyPr>
          <a:lstStyle/>
          <a:p>
            <a:pPr>
              <a:buFont typeface="Wingdings" pitchFamily="2" charset="2"/>
              <a:buChar char="v"/>
            </a:pPr>
            <a:r>
              <a:rPr lang="en-US" b="0" dirty="0" smtClean="0"/>
              <a:t>Library Expenses</a:t>
            </a:r>
          </a:p>
          <a:p>
            <a:pPr marL="0" indent="0">
              <a:buNone/>
            </a:pPr>
            <a:r>
              <a:rPr lang="en-US" b="0" dirty="0" smtClean="0"/>
              <a:t>This heading covers operational cost of the library to include: books and library material, general administration and general expenses, salaries &amp; fringe, support activities, operation and maintenance, and depreciation use allowances.</a:t>
            </a:r>
          </a:p>
          <a:p>
            <a:pPr>
              <a:buFont typeface="Wingdings" pitchFamily="2" charset="2"/>
              <a:buChar char="ü"/>
            </a:pPr>
            <a:r>
              <a:rPr lang="en-US" b="0" dirty="0" smtClean="0"/>
              <a:t>Expenses shall be allocated on the basis of primary categories of users, including students, professional employees and other users.</a:t>
            </a:r>
            <a:endParaRPr lang="en-US" b="0" dirty="0"/>
          </a:p>
        </p:txBody>
      </p:sp>
    </p:spTree>
    <p:extLst>
      <p:ext uri="{BB962C8B-B14F-4D97-AF65-F5344CB8AC3E}">
        <p14:creationId xmlns:p14="http://schemas.microsoft.com/office/powerpoint/2010/main" val="3520363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F&amp;A Definition and Category Application</a:t>
            </a:r>
          </a:p>
        </p:txBody>
      </p:sp>
      <p:sp>
        <p:nvSpPr>
          <p:cNvPr id="3" name="Content Placeholder 2"/>
          <p:cNvSpPr>
            <a:spLocks noGrp="1"/>
          </p:cNvSpPr>
          <p:nvPr>
            <p:ph idx="1"/>
          </p:nvPr>
        </p:nvSpPr>
        <p:spPr>
          <a:xfrm>
            <a:off x="533400" y="1371600"/>
            <a:ext cx="7696200" cy="4800600"/>
          </a:xfrm>
        </p:spPr>
        <p:txBody>
          <a:bodyPr>
            <a:normAutofit fontScale="85000" lnSpcReduction="10000"/>
          </a:bodyPr>
          <a:lstStyle/>
          <a:p>
            <a:pPr>
              <a:buFont typeface="Wingdings" pitchFamily="2" charset="2"/>
              <a:buChar char="v"/>
            </a:pPr>
            <a:r>
              <a:rPr lang="en-US" b="0" dirty="0" smtClean="0"/>
              <a:t>Student Administration &amp; Services</a:t>
            </a:r>
          </a:p>
          <a:p>
            <a:pPr marL="0" indent="0">
              <a:buNone/>
            </a:pPr>
            <a:r>
              <a:rPr lang="en-US" b="0" dirty="0" smtClean="0"/>
              <a:t>This heading includes incurred costs for the administration of student affairs and for services to students, including expenses for the dean of students, admissions, registrar, counseling and placement services, student advisors, student health and infirmary services, catalogs, and commencement and convocations.</a:t>
            </a:r>
          </a:p>
          <a:p>
            <a:pPr>
              <a:buFont typeface="Wingdings" pitchFamily="2" charset="2"/>
              <a:buChar char="ü"/>
            </a:pPr>
            <a:r>
              <a:rPr lang="en-US" b="0" dirty="0" smtClean="0"/>
              <a:t>Includes academic staff that benefit sponsored projects on a prorated basis.</a:t>
            </a:r>
          </a:p>
          <a:p>
            <a:pPr>
              <a:buFont typeface="Wingdings" pitchFamily="2" charset="2"/>
              <a:buChar char="ü"/>
            </a:pPr>
            <a:r>
              <a:rPr lang="en-US" b="0" dirty="0" smtClean="0"/>
              <a:t>Includes a share of general administration, operation, maintenance and use allowance.</a:t>
            </a:r>
            <a:endParaRPr lang="en-US" b="0" dirty="0"/>
          </a:p>
        </p:txBody>
      </p:sp>
    </p:spTree>
    <p:extLst>
      <p:ext uri="{BB962C8B-B14F-4D97-AF65-F5344CB8AC3E}">
        <p14:creationId xmlns:p14="http://schemas.microsoft.com/office/powerpoint/2010/main" val="3916867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Application of F&amp;A Cost Rates</a:t>
            </a:r>
          </a:p>
        </p:txBody>
      </p:sp>
      <p:sp>
        <p:nvSpPr>
          <p:cNvPr id="3" name="Content Placeholder 2"/>
          <p:cNvSpPr>
            <a:spLocks noGrp="1"/>
          </p:cNvSpPr>
          <p:nvPr>
            <p:ph idx="1"/>
          </p:nvPr>
        </p:nvSpPr>
        <p:spPr>
          <a:xfrm>
            <a:off x="457200" y="1554162"/>
            <a:ext cx="8534400" cy="4525963"/>
          </a:xfrm>
        </p:spPr>
        <p:txBody>
          <a:bodyPr>
            <a:normAutofit fontScale="92500" lnSpcReduction="20000"/>
          </a:bodyPr>
          <a:lstStyle/>
          <a:p>
            <a:pPr>
              <a:buFont typeface="Wingdings" pitchFamily="2" charset="2"/>
              <a:buChar char="v"/>
            </a:pPr>
            <a:r>
              <a:rPr lang="en-US" b="0" dirty="0" smtClean="0"/>
              <a:t>Criteria for Distribution</a:t>
            </a:r>
          </a:p>
          <a:p>
            <a:pPr marL="0" indent="0">
              <a:buNone/>
            </a:pPr>
            <a:r>
              <a:rPr lang="en-US" b="0" dirty="0" smtClean="0"/>
              <a:t>The overall objective of the F&amp;A cost allocation process is to distribute the F&amp;A costs to the “major functions”: </a:t>
            </a:r>
          </a:p>
          <a:p>
            <a:pPr>
              <a:buFont typeface="Wingdings" pitchFamily="2" charset="2"/>
              <a:buChar char="ü"/>
            </a:pPr>
            <a:r>
              <a:rPr lang="en-US" b="0" dirty="0" smtClean="0"/>
              <a:t>Sponsored projects</a:t>
            </a:r>
          </a:p>
          <a:p>
            <a:pPr>
              <a:buFont typeface="Wingdings" pitchFamily="2" charset="2"/>
              <a:buChar char="ü"/>
            </a:pPr>
            <a:r>
              <a:rPr lang="en-US" b="0" dirty="0" smtClean="0"/>
              <a:t>Instructional activities</a:t>
            </a:r>
          </a:p>
          <a:p>
            <a:pPr>
              <a:buFont typeface="Wingdings" pitchFamily="2" charset="2"/>
              <a:buChar char="ü"/>
            </a:pPr>
            <a:r>
              <a:rPr lang="en-US" b="0" dirty="0" smtClean="0"/>
              <a:t>Other institutional activity</a:t>
            </a:r>
          </a:p>
          <a:p>
            <a:pPr marL="0" indent="0">
              <a:buNone/>
            </a:pPr>
            <a:endParaRPr lang="en-US" b="0" dirty="0"/>
          </a:p>
          <a:p>
            <a:pPr marL="0" indent="0">
              <a:buNone/>
            </a:pPr>
            <a:r>
              <a:rPr lang="en-US" b="0" dirty="0" smtClean="0"/>
              <a:t>F&amp;A costs are pooled in each F&amp;A category and are assigned to each major function </a:t>
            </a:r>
            <a:endParaRPr lang="en-US" b="0" dirty="0"/>
          </a:p>
        </p:txBody>
      </p:sp>
    </p:spTree>
    <p:extLst>
      <p:ext uri="{BB962C8B-B14F-4D97-AF65-F5344CB8AC3E}">
        <p14:creationId xmlns:p14="http://schemas.microsoft.com/office/powerpoint/2010/main" val="595535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Application of F&amp;A Cost Rates</a:t>
            </a:r>
            <a:br>
              <a:rPr lang="en-US" b="0" dirty="0"/>
            </a:br>
            <a:endParaRPr lang="en-US" dirty="0"/>
          </a:p>
        </p:txBody>
      </p:sp>
      <p:sp>
        <p:nvSpPr>
          <p:cNvPr id="3" name="Content Placeholder 2"/>
          <p:cNvSpPr>
            <a:spLocks noGrp="1"/>
          </p:cNvSpPr>
          <p:nvPr>
            <p:ph idx="1"/>
          </p:nvPr>
        </p:nvSpPr>
        <p:spPr>
          <a:xfrm>
            <a:off x="457200" y="1554162"/>
            <a:ext cx="8534400" cy="4525963"/>
          </a:xfrm>
        </p:spPr>
        <p:txBody>
          <a:bodyPr>
            <a:normAutofit fontScale="92500" lnSpcReduction="20000"/>
          </a:bodyPr>
          <a:lstStyle/>
          <a:p>
            <a:pPr>
              <a:buFont typeface="Wingdings" pitchFamily="2" charset="2"/>
              <a:buChar char="v"/>
            </a:pPr>
            <a:r>
              <a:rPr lang="en-US" b="0" dirty="0" smtClean="0"/>
              <a:t>Criteria for Distribution Cont.:</a:t>
            </a:r>
          </a:p>
          <a:p>
            <a:pPr marL="0" indent="0">
              <a:buNone/>
            </a:pPr>
            <a:r>
              <a:rPr lang="en-US" b="0" dirty="0"/>
              <a:t>F&amp;A costs </a:t>
            </a:r>
            <a:r>
              <a:rPr lang="en-US" b="0" dirty="0" smtClean="0"/>
              <a:t>are allocated to each major function or pool. The amount of costs in each pool (or major function) is divided by the distribution base (total sponsored funding) to arrive at a single cost rate for each major function.</a:t>
            </a:r>
          </a:p>
          <a:p>
            <a:pPr marL="0" indent="0">
              <a:buNone/>
            </a:pPr>
            <a:endParaRPr lang="en-US" b="0" dirty="0"/>
          </a:p>
          <a:p>
            <a:pPr marL="0" indent="0">
              <a:buNone/>
            </a:pPr>
            <a:r>
              <a:rPr lang="en-US" b="0" u="sng" dirty="0" smtClean="0"/>
              <a:t>Sponsored project function</a:t>
            </a:r>
            <a:r>
              <a:rPr lang="en-US" b="0" dirty="0" smtClean="0"/>
              <a:t>   = Major function %</a:t>
            </a:r>
            <a:endParaRPr lang="en-US" b="0" u="sng" dirty="0" smtClean="0"/>
          </a:p>
          <a:p>
            <a:pPr marL="0" indent="0">
              <a:buNone/>
            </a:pPr>
            <a:r>
              <a:rPr lang="en-US" b="0" dirty="0" smtClean="0"/>
              <a:t> Total sponsored funding </a:t>
            </a:r>
          </a:p>
          <a:p>
            <a:pPr marL="0" indent="0">
              <a:buNone/>
            </a:pPr>
            <a:r>
              <a:rPr lang="en-US" dirty="0"/>
              <a:t>$46 </a:t>
            </a:r>
            <a:r>
              <a:rPr lang="en-US" dirty="0" smtClean="0"/>
              <a:t>Million/$</a:t>
            </a:r>
            <a:r>
              <a:rPr lang="en-US" b="0" dirty="0" smtClean="0"/>
              <a:t>100 </a:t>
            </a:r>
            <a:r>
              <a:rPr lang="en-US" b="0" dirty="0" smtClean="0"/>
              <a:t>million </a:t>
            </a:r>
            <a:r>
              <a:rPr lang="en-US" b="0" dirty="0" smtClean="0"/>
              <a:t>= 46%</a:t>
            </a:r>
            <a:endParaRPr lang="en-US" b="0" dirty="0"/>
          </a:p>
          <a:p>
            <a:pPr marL="0" indent="0">
              <a:buNone/>
            </a:pPr>
            <a:endParaRPr lang="en-US" b="0" dirty="0"/>
          </a:p>
        </p:txBody>
      </p:sp>
    </p:spTree>
    <p:extLst>
      <p:ext uri="{BB962C8B-B14F-4D97-AF65-F5344CB8AC3E}">
        <p14:creationId xmlns:p14="http://schemas.microsoft.com/office/powerpoint/2010/main" val="2648449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38200"/>
          </a:xfrm>
        </p:spPr>
        <p:txBody>
          <a:bodyPr>
            <a:normAutofit fontScale="90000"/>
          </a:bodyPr>
          <a:lstStyle/>
          <a:p>
            <a:r>
              <a:rPr lang="en-US" b="0" dirty="0"/>
              <a:t>Application of F&amp;A Cost Rates</a:t>
            </a:r>
            <a:br>
              <a:rPr lang="en-US" b="0" dirty="0"/>
            </a:br>
            <a:endParaRPr lang="en-US" dirty="0"/>
          </a:p>
        </p:txBody>
      </p:sp>
      <p:sp>
        <p:nvSpPr>
          <p:cNvPr id="3" name="Content Placeholder 2"/>
          <p:cNvSpPr>
            <a:spLocks noGrp="1"/>
          </p:cNvSpPr>
          <p:nvPr>
            <p:ph idx="1"/>
          </p:nvPr>
        </p:nvSpPr>
        <p:spPr>
          <a:xfrm>
            <a:off x="304800" y="1295400"/>
            <a:ext cx="8686800" cy="4694238"/>
          </a:xfrm>
        </p:spPr>
        <p:txBody>
          <a:bodyPr>
            <a:normAutofit fontScale="92500" lnSpcReduction="20000"/>
          </a:bodyPr>
          <a:lstStyle/>
          <a:p>
            <a:pPr>
              <a:buFont typeface="Wingdings" pitchFamily="2" charset="2"/>
              <a:buChar char="v"/>
            </a:pPr>
            <a:r>
              <a:rPr lang="en-US" b="0" dirty="0" smtClean="0"/>
              <a:t>The Distribution Basis</a:t>
            </a:r>
          </a:p>
          <a:p>
            <a:pPr marL="0" indent="0">
              <a:buNone/>
            </a:pPr>
            <a:r>
              <a:rPr lang="en-US" b="0" dirty="0" smtClean="0"/>
              <a:t>F&amp;A costs shall be distributed to sponsored agreements within each “major function” on the basis of modified total direct costs (MTDC).</a:t>
            </a:r>
          </a:p>
          <a:p>
            <a:pPr>
              <a:buFont typeface="Wingdings" pitchFamily="2" charset="2"/>
              <a:buChar char="ü"/>
            </a:pPr>
            <a:r>
              <a:rPr lang="en-US" b="0" dirty="0" smtClean="0"/>
              <a:t>Salaries, wages, fringe benefits</a:t>
            </a:r>
          </a:p>
          <a:p>
            <a:pPr>
              <a:buFont typeface="Wingdings" pitchFamily="2" charset="2"/>
              <a:buChar char="ü"/>
            </a:pPr>
            <a:r>
              <a:rPr lang="en-US" b="0" dirty="0" smtClean="0"/>
              <a:t>materials and supplies</a:t>
            </a:r>
          </a:p>
          <a:p>
            <a:pPr>
              <a:buFont typeface="Wingdings" pitchFamily="2" charset="2"/>
              <a:buChar char="ü"/>
            </a:pPr>
            <a:r>
              <a:rPr lang="en-US" b="0" dirty="0" smtClean="0"/>
              <a:t>Services and travel</a:t>
            </a:r>
          </a:p>
          <a:p>
            <a:pPr>
              <a:buFont typeface="Wingdings" pitchFamily="2" charset="2"/>
              <a:buChar char="ü"/>
            </a:pPr>
            <a:r>
              <a:rPr lang="en-US" b="0" dirty="0" smtClean="0"/>
              <a:t>Sub agreements up to the first $25K</a:t>
            </a:r>
          </a:p>
          <a:p>
            <a:pPr>
              <a:buFont typeface="Wingdings" pitchFamily="2" charset="2"/>
              <a:buChar char="ü"/>
            </a:pPr>
            <a:r>
              <a:rPr lang="en-US" b="0" dirty="0" smtClean="0"/>
              <a:t>Equipment, capital expenditures, patient care, tuition remission, rental costs, scholarships &amp; fellowships are excluded </a:t>
            </a:r>
            <a:endParaRPr lang="en-US" b="0" dirty="0"/>
          </a:p>
          <a:p>
            <a:pPr marL="0" indent="0">
              <a:buNone/>
            </a:pPr>
            <a:endParaRPr lang="en-US" b="0" dirty="0"/>
          </a:p>
        </p:txBody>
      </p:sp>
    </p:spTree>
    <p:extLst>
      <p:ext uri="{BB962C8B-B14F-4D97-AF65-F5344CB8AC3E}">
        <p14:creationId xmlns:p14="http://schemas.microsoft.com/office/powerpoint/2010/main" val="4248199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Application of F&amp;A Cost Rates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v"/>
            </a:pPr>
            <a:r>
              <a:rPr lang="en-US" b="0" dirty="0"/>
              <a:t>The Distribution </a:t>
            </a:r>
            <a:r>
              <a:rPr lang="en-US" b="0" dirty="0" smtClean="0"/>
              <a:t>Basis – F&amp;A Rate Types </a:t>
            </a:r>
            <a:endParaRPr lang="en-US" b="0" dirty="0"/>
          </a:p>
          <a:p>
            <a:pPr>
              <a:buFont typeface="Wingdings" pitchFamily="2" charset="2"/>
              <a:buChar char="ü"/>
            </a:pPr>
            <a:r>
              <a:rPr lang="en-US" b="0" dirty="0" smtClean="0"/>
              <a:t>Predetermined Rates</a:t>
            </a:r>
          </a:p>
          <a:p>
            <a:pPr marL="0" indent="0">
              <a:buNone/>
            </a:pPr>
            <a:r>
              <a:rPr lang="en-US" b="0" dirty="0" smtClean="0"/>
              <a:t>F&amp;A rates established through the institutions cognizant audit agency.</a:t>
            </a:r>
          </a:p>
          <a:p>
            <a:pPr>
              <a:buFont typeface="Wingdings" pitchFamily="2" charset="2"/>
              <a:buChar char="ü"/>
            </a:pPr>
            <a:endParaRPr lang="en-US" b="0" dirty="0" smtClean="0"/>
          </a:p>
          <a:p>
            <a:pPr>
              <a:buFont typeface="Wingdings" pitchFamily="2" charset="2"/>
              <a:buChar char="ü"/>
            </a:pPr>
            <a:r>
              <a:rPr lang="en-US" b="0" dirty="0" smtClean="0"/>
              <a:t>Provisional Rates</a:t>
            </a:r>
          </a:p>
          <a:p>
            <a:pPr marL="0" indent="0">
              <a:buNone/>
            </a:pPr>
            <a:r>
              <a:rPr lang="en-US" b="0" dirty="0" smtClean="0"/>
              <a:t>Appropriate when the cognizant agency determines the facts do not justify the rates or if the parties cannot agree on an equitable rate. Applies during F&amp;A Rate agreement extension periods.</a:t>
            </a:r>
            <a:endParaRPr lang="en-US" b="0" dirty="0"/>
          </a:p>
        </p:txBody>
      </p:sp>
    </p:spTree>
    <p:extLst>
      <p:ext uri="{BB962C8B-B14F-4D97-AF65-F5344CB8AC3E}">
        <p14:creationId xmlns:p14="http://schemas.microsoft.com/office/powerpoint/2010/main" val="2025643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b="0" dirty="0"/>
              <a:t>Application of F&amp;A Cost Rates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v"/>
            </a:pPr>
            <a:r>
              <a:rPr lang="en-US" b="0" dirty="0"/>
              <a:t>The Distribution </a:t>
            </a:r>
            <a:r>
              <a:rPr lang="en-US" b="0" dirty="0" smtClean="0"/>
              <a:t>Basis</a:t>
            </a:r>
          </a:p>
          <a:p>
            <a:pPr>
              <a:buFont typeface="Wingdings" pitchFamily="2" charset="2"/>
              <a:buChar char="ü"/>
            </a:pPr>
            <a:r>
              <a:rPr lang="en-US" b="0" dirty="0" smtClean="0"/>
              <a:t>Fixed Rates for Life</a:t>
            </a:r>
          </a:p>
          <a:p>
            <a:pPr marL="0" indent="0">
              <a:buNone/>
            </a:pPr>
            <a:r>
              <a:rPr lang="en-US" b="0" dirty="0" smtClean="0"/>
              <a:t>Federal agencies shall use the negotiated F&amp;A Rates in effect at the time of the initial award throughout the life of the sponsored agreement. “Life” means each competitive segment of a project as defined under each award.</a:t>
            </a:r>
          </a:p>
          <a:p>
            <a:pPr marL="0" indent="0">
              <a:buNone/>
            </a:pPr>
            <a:endParaRPr lang="en-US" b="0" dirty="0"/>
          </a:p>
          <a:p>
            <a:pPr>
              <a:buFont typeface="Wingdings" pitchFamily="2" charset="2"/>
              <a:buChar char="ü"/>
            </a:pPr>
            <a:r>
              <a:rPr lang="en-US" b="0" dirty="0" smtClean="0"/>
              <a:t>When an institution does not have a formal negotiated rate at the time of award, then the provisional rate shall be used.</a:t>
            </a:r>
          </a:p>
          <a:p>
            <a:pPr marL="0" indent="0">
              <a:buNone/>
            </a:pPr>
            <a:endParaRPr lang="en-US" b="0" dirty="0"/>
          </a:p>
        </p:txBody>
      </p:sp>
    </p:spTree>
    <p:extLst>
      <p:ext uri="{BB962C8B-B14F-4D97-AF65-F5344CB8AC3E}">
        <p14:creationId xmlns:p14="http://schemas.microsoft.com/office/powerpoint/2010/main" val="3258554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Grp="1" noChangeArrowheads="1"/>
          </p:cNvSpPr>
          <p:nvPr>
            <p:ph type="title"/>
          </p:nvPr>
        </p:nvSpPr>
        <p:spPr>
          <a:xfrm>
            <a:off x="457200" y="152400"/>
            <a:ext cx="7239000" cy="1219200"/>
          </a:xfrm>
        </p:spPr>
        <p:txBody>
          <a:bodyPr/>
          <a:lstStyle/>
          <a:p>
            <a:pPr lvl="0">
              <a:spcBef>
                <a:spcPct val="20000"/>
              </a:spcBef>
            </a:pPr>
            <a:r>
              <a:rPr lang="en-US" dirty="0" smtClean="0">
                <a:effectLst>
                  <a:outerShdw blurRad="38100" dist="38100" dir="2700000" algn="tl">
                    <a:srgbClr val="000000">
                      <a:alpha val="43137"/>
                    </a:srgbClr>
                  </a:outerShdw>
                </a:effectLst>
              </a:rPr>
              <a:t>Agenda</a:t>
            </a:r>
            <a:endParaRPr lang="en-US" sz="2400" dirty="0">
              <a:effectLst>
                <a:outerShdw blurRad="38100" dist="38100" dir="2700000" algn="tl">
                  <a:srgbClr val="000000">
                    <a:alpha val="43137"/>
                  </a:srgbClr>
                </a:outerShdw>
              </a:effectLst>
            </a:endParaRPr>
          </a:p>
        </p:txBody>
      </p:sp>
      <p:sp>
        <p:nvSpPr>
          <p:cNvPr id="171011" name="Rectangle 1027"/>
          <p:cNvSpPr>
            <a:spLocks noGrp="1" noChangeArrowheads="1"/>
          </p:cNvSpPr>
          <p:nvPr>
            <p:ph type="body" idx="1"/>
          </p:nvPr>
        </p:nvSpPr>
        <p:spPr>
          <a:xfrm>
            <a:off x="457200" y="1143000"/>
            <a:ext cx="8686800" cy="4525963"/>
          </a:xfrm>
        </p:spPr>
        <p:txBody>
          <a:bodyPr/>
          <a:lstStyle/>
          <a:p>
            <a:pPr marL="0" indent="0" algn="ctr">
              <a:buNone/>
            </a:pPr>
            <a:endParaRPr lang="en-US" b="0" dirty="0" smtClean="0"/>
          </a:p>
          <a:p>
            <a:pPr>
              <a:buFont typeface="Wingdings" pitchFamily="2" charset="2"/>
              <a:buChar char="v"/>
            </a:pPr>
            <a:r>
              <a:rPr lang="en-US" b="0" dirty="0" smtClean="0"/>
              <a:t>Introduction &amp; General Overview</a:t>
            </a:r>
          </a:p>
          <a:p>
            <a:pPr>
              <a:buFont typeface="Wingdings" pitchFamily="2" charset="2"/>
              <a:buChar char="v"/>
            </a:pPr>
            <a:r>
              <a:rPr lang="en-US" b="0" dirty="0" smtClean="0"/>
              <a:t>F&amp;A Definition and Category Application</a:t>
            </a:r>
          </a:p>
          <a:p>
            <a:pPr>
              <a:buFont typeface="Wingdings" pitchFamily="2" charset="2"/>
              <a:buChar char="v"/>
            </a:pPr>
            <a:r>
              <a:rPr lang="en-US" b="0" dirty="0" smtClean="0"/>
              <a:t>Application of F&amp;A Cost Rates</a:t>
            </a:r>
          </a:p>
          <a:p>
            <a:pPr>
              <a:buFont typeface="Wingdings" pitchFamily="2" charset="2"/>
              <a:buChar char="v"/>
            </a:pPr>
            <a:r>
              <a:rPr lang="en-US" b="0" dirty="0" smtClean="0"/>
              <a:t>The Distribution Basis</a:t>
            </a:r>
          </a:p>
          <a:p>
            <a:pPr>
              <a:buFont typeface="Wingdings" pitchFamily="2" charset="2"/>
              <a:buChar char="v"/>
            </a:pPr>
            <a:r>
              <a:rPr lang="en-US" b="0" dirty="0" smtClean="0"/>
              <a:t>Closing Remarks</a:t>
            </a:r>
            <a:endParaRPr lang="en-US" b="0" dirty="0"/>
          </a:p>
        </p:txBody>
      </p:sp>
    </p:spTree>
    <p:extLst>
      <p:ext uri="{BB962C8B-B14F-4D97-AF65-F5344CB8AC3E}">
        <p14:creationId xmlns:p14="http://schemas.microsoft.com/office/powerpoint/2010/main" val="3411920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2895600"/>
            <a:ext cx="8153400" cy="28956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chemeClr val="bg2"/>
              </a:buClr>
              <a:buSzTx/>
              <a:buFontTx/>
              <a:buNone/>
              <a:tabLst/>
              <a:defRPr/>
            </a:pPr>
            <a:r>
              <a:rPr kumimoji="0" lang="en-US" sz="2400" b="1" i="0" u="none" strike="noStrike" kern="0" cap="none" spc="0" normalizeH="0" baseline="0" noProof="0" dirty="0" smtClean="0">
                <a:ln>
                  <a:noFill/>
                </a:ln>
                <a:solidFill>
                  <a:schemeClr val="bg2">
                    <a:lumMod val="10000"/>
                  </a:schemeClr>
                </a:solidFill>
                <a:effectLst>
                  <a:outerShdw blurRad="38100" dist="38100" dir="2700000" algn="tl">
                    <a:srgbClr val="000000">
                      <a:alpha val="43137"/>
                    </a:srgbClr>
                  </a:outerShdw>
                </a:effectLst>
                <a:uLnTx/>
                <a:uFillTx/>
                <a:latin typeface="+mn-lt"/>
                <a:ea typeface="+mn-ea"/>
                <a:cs typeface="+mn-cs"/>
              </a:rPr>
              <a:t>QUESTIONS or COMMENTS?</a:t>
            </a:r>
          </a:p>
          <a:p>
            <a:pPr marL="342900" marR="0" lvl="0" indent="-342900" algn="ctr" defTabSz="914400" rtl="0" eaLnBrk="1" fontAlgn="base" latinLnBrk="0" hangingPunct="1">
              <a:lnSpc>
                <a:spcPct val="100000"/>
              </a:lnSpc>
              <a:spcBef>
                <a:spcPct val="20000"/>
              </a:spcBef>
              <a:spcAft>
                <a:spcPct val="0"/>
              </a:spcAft>
              <a:buClr>
                <a:schemeClr val="bg2"/>
              </a:buClr>
              <a:buSzTx/>
              <a:buFontTx/>
              <a:buNone/>
              <a:tabLst/>
              <a:defRPr/>
            </a:pPr>
            <a:endParaRPr lang="en-US" b="1" kern="0" dirty="0" smtClean="0">
              <a:effectLst>
                <a:outerShdw blurRad="38100" dist="38100" dir="2700000" algn="tl">
                  <a:srgbClr val="000000">
                    <a:alpha val="43137"/>
                  </a:srgbClr>
                </a:outerShdw>
              </a:effectLst>
              <a:latin typeface="+mn-lt"/>
            </a:endParaRPr>
          </a:p>
          <a:p>
            <a:pPr marL="342900" marR="0" lvl="0" indent="-342900" algn="ctr" defTabSz="914400" rtl="0" eaLnBrk="1" fontAlgn="base" latinLnBrk="0" hangingPunct="1">
              <a:lnSpc>
                <a:spcPct val="100000"/>
              </a:lnSpc>
              <a:spcBef>
                <a:spcPct val="20000"/>
              </a:spcBef>
              <a:spcAft>
                <a:spcPct val="0"/>
              </a:spcAft>
              <a:buClr>
                <a:schemeClr val="bg2"/>
              </a:buClr>
              <a:buSzTx/>
              <a:buFontTx/>
              <a:buNone/>
              <a:tabLst/>
              <a:defRPr/>
            </a:pPr>
            <a:r>
              <a:rPr lang="en-US" b="1" kern="0" dirty="0" smtClean="0">
                <a:effectLst>
                  <a:outerShdw blurRad="38100" dist="38100" dir="2700000" algn="tl">
                    <a:srgbClr val="000000">
                      <a:alpha val="43137"/>
                    </a:srgbClr>
                  </a:outerShdw>
                </a:effectLst>
                <a:latin typeface="+mn-lt"/>
              </a:rPr>
              <a:t>Doug Backman</a:t>
            </a:r>
          </a:p>
          <a:p>
            <a:pPr marL="342900" marR="0" lvl="0" indent="-342900" algn="ctr" defTabSz="914400" rtl="0" eaLnBrk="1" fontAlgn="base" latinLnBrk="0" hangingPunct="1">
              <a:lnSpc>
                <a:spcPct val="100000"/>
              </a:lnSpc>
              <a:spcBef>
                <a:spcPct val="20000"/>
              </a:spcBef>
              <a:spcAft>
                <a:spcPct val="0"/>
              </a:spcAft>
              <a:buClr>
                <a:schemeClr val="bg2"/>
              </a:buClr>
              <a:buSzTx/>
              <a:buFontTx/>
              <a:buNone/>
              <a:tabLst/>
              <a:defRPr/>
            </a:pPr>
            <a:r>
              <a:rPr kumimoji="0" lang="en-US" sz="24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hlinkClick r:id="rId2"/>
              </a:rPr>
              <a:t>dbackman@ucf.edu</a:t>
            </a:r>
            <a:endParaRPr kumimoji="0" lang="en-US" sz="24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
                <a:schemeClr val="bg2"/>
              </a:buClr>
              <a:buSzTx/>
              <a:buFontTx/>
              <a:buNone/>
              <a:tabLst/>
              <a:defRPr/>
            </a:pPr>
            <a:r>
              <a:rPr lang="en-US" b="1" kern="0" dirty="0" smtClean="0">
                <a:effectLst>
                  <a:outerShdw blurRad="38100" dist="38100" dir="2700000" algn="tl">
                    <a:srgbClr val="000000">
                      <a:alpha val="43137"/>
                    </a:srgbClr>
                  </a:outerShdw>
                </a:effectLst>
                <a:latin typeface="+mn-lt"/>
              </a:rPr>
              <a:t>407-882-1168</a:t>
            </a:r>
          </a:p>
          <a:p>
            <a:pPr marL="342900" marR="0" lvl="0" indent="-342900" algn="ctr" defTabSz="914400" rtl="0" eaLnBrk="1" fontAlgn="base" latinLnBrk="0" hangingPunct="1">
              <a:lnSpc>
                <a:spcPct val="100000"/>
              </a:lnSpc>
              <a:spcBef>
                <a:spcPct val="20000"/>
              </a:spcBef>
              <a:spcAft>
                <a:spcPct val="0"/>
              </a:spcAft>
              <a:buClr>
                <a:schemeClr val="bg2"/>
              </a:buClr>
              <a:buSzTx/>
              <a:buFontTx/>
              <a:buNone/>
              <a:tabLst/>
              <a:defRPr/>
            </a:pPr>
            <a:endParaRPr kumimoji="0" lang="en-US" sz="2400" b="1" i="0" u="none" strike="noStrike" kern="0" cap="none" spc="0" normalizeH="0" baseline="0" noProof="0" dirty="0">
              <a:ln>
                <a:noFill/>
              </a:ln>
              <a:solidFill>
                <a:schemeClr val="bg2"/>
              </a:solidFill>
              <a:effectLst>
                <a:outerShdw blurRad="38100" dist="38100" dir="2700000" algn="tl">
                  <a:srgbClr val="000000">
                    <a:alpha val="43137"/>
                  </a:srgbClr>
                </a:outerShdw>
              </a:effectLst>
              <a:uLnTx/>
              <a:uFillTx/>
              <a:ea typeface="+mn-ea"/>
              <a:cs typeface="+mn-cs"/>
            </a:endParaRPr>
          </a:p>
          <a:p>
            <a:pPr marL="342900" lvl="0" indent="-342900" algn="ctr" fontAlgn="base">
              <a:spcBef>
                <a:spcPct val="20000"/>
              </a:spcBef>
              <a:spcAft>
                <a:spcPct val="0"/>
              </a:spcAft>
              <a:buClr>
                <a:srgbClr val="FBEEC9"/>
              </a:buClr>
              <a:defRPr/>
            </a:pPr>
            <a:r>
              <a:rPr lang="en-US" b="1" kern="0" dirty="0" smtClean="0">
                <a:solidFill>
                  <a:prstClr val="black"/>
                </a:solidFill>
                <a:effectLst>
                  <a:outerShdw blurRad="38100" dist="38100" dir="2700000" algn="tl">
                    <a:srgbClr val="000000">
                      <a:alpha val="43137"/>
                    </a:srgbClr>
                  </a:outerShdw>
                </a:effectLst>
              </a:rPr>
              <a:t>Mary Stanley</a:t>
            </a:r>
            <a:endParaRPr lang="en-US" b="1" kern="0" dirty="0">
              <a:solidFill>
                <a:prstClr val="black"/>
              </a:solidFill>
              <a:effectLst>
                <a:outerShdw blurRad="38100" dist="38100" dir="2700000" algn="tl">
                  <a:srgbClr val="000000">
                    <a:alpha val="43137"/>
                  </a:srgbClr>
                </a:outerShdw>
              </a:effectLst>
            </a:endParaRPr>
          </a:p>
          <a:p>
            <a:pPr marL="342900" lvl="0" indent="-342900" algn="ctr" fontAlgn="base">
              <a:spcBef>
                <a:spcPct val="20000"/>
              </a:spcBef>
              <a:spcAft>
                <a:spcPct val="0"/>
              </a:spcAft>
              <a:buClr>
                <a:srgbClr val="FBEEC9"/>
              </a:buClr>
              <a:defRPr/>
            </a:pPr>
            <a:r>
              <a:rPr lang="en-US" sz="2400" b="1" kern="0" dirty="0" smtClean="0">
                <a:solidFill>
                  <a:srgbClr val="C00000"/>
                </a:solidFill>
                <a:effectLst>
                  <a:outerShdw blurRad="38100" dist="38100" dir="2700000" algn="tl">
                    <a:srgbClr val="000000">
                      <a:alpha val="43137"/>
                    </a:srgbClr>
                  </a:outerShdw>
                </a:effectLst>
                <a:hlinkClick r:id="rId3"/>
              </a:rPr>
              <a:t>Mary.Stanley@ucf.edu</a:t>
            </a:r>
            <a:endParaRPr lang="en-US" sz="2400" b="1" kern="0" dirty="0" smtClean="0">
              <a:solidFill>
                <a:srgbClr val="C00000"/>
              </a:solidFill>
              <a:effectLst>
                <a:outerShdw blurRad="38100" dist="38100" dir="2700000" algn="tl">
                  <a:srgbClr val="000000">
                    <a:alpha val="43137"/>
                  </a:srgbClr>
                </a:outerShdw>
              </a:effectLst>
            </a:endParaRPr>
          </a:p>
          <a:p>
            <a:pPr marL="342900" lvl="0" indent="-342900" algn="ctr" fontAlgn="base">
              <a:spcBef>
                <a:spcPct val="20000"/>
              </a:spcBef>
              <a:spcAft>
                <a:spcPct val="0"/>
              </a:spcAft>
              <a:buClr>
                <a:srgbClr val="FBEEC9"/>
              </a:buClr>
              <a:defRPr/>
            </a:pPr>
            <a:r>
              <a:rPr lang="en-US" b="1" kern="0" dirty="0" smtClean="0">
                <a:solidFill>
                  <a:prstClr val="black"/>
                </a:solidFill>
                <a:effectLst>
                  <a:outerShdw blurRad="38100" dist="38100" dir="2700000" algn="tl">
                    <a:srgbClr val="000000">
                      <a:alpha val="43137"/>
                    </a:srgbClr>
                  </a:outerShdw>
                </a:effectLst>
              </a:rPr>
              <a:t>407-823-2836</a:t>
            </a:r>
            <a:endParaRPr lang="en-US" b="1" kern="0" dirty="0">
              <a:solidFill>
                <a:prstClr val="black"/>
              </a:solidFill>
              <a:effectLst>
                <a:outerShdw blurRad="38100" dist="38100" dir="2700000" algn="tl">
                  <a:srgbClr val="000000">
                    <a:alpha val="43137"/>
                  </a:srgbClr>
                </a:outerShdw>
              </a:effectLst>
            </a:endParaRPr>
          </a:p>
        </p:txBody>
      </p:sp>
      <p:pic>
        <p:nvPicPr>
          <p:cNvPr id="5" name="Picture 4" descr="C:\Documents and Settings\ltorres\Local Settings\Temporary Internet Files\Content.IE5\BXMPABF8\MCj04337970000[1].png"/>
          <p:cNvPicPr>
            <a:picLocks noChangeAspect="1" noChangeArrowheads="1"/>
          </p:cNvPicPr>
          <p:nvPr/>
        </p:nvPicPr>
        <p:blipFill>
          <a:blip r:embed="rId4" cstate="print"/>
          <a:srcRect/>
          <a:stretch>
            <a:fillRect/>
          </a:stretch>
        </p:blipFill>
        <p:spPr bwMode="auto">
          <a:xfrm>
            <a:off x="3689216" y="1109312"/>
            <a:ext cx="1972844" cy="1633888"/>
          </a:xfrm>
          <a:prstGeom prst="rect">
            <a:avLst/>
          </a:prstGeom>
          <a:noFill/>
          <a:ln w="9525">
            <a:noFill/>
            <a:miter lim="800000"/>
            <a:headEnd/>
            <a:tailEnd/>
          </a:ln>
        </p:spPr>
      </p:pic>
    </p:spTree>
    <p:extLst>
      <p:ext uri="{BB962C8B-B14F-4D97-AF65-F5344CB8AC3E}">
        <p14:creationId xmlns:p14="http://schemas.microsoft.com/office/powerpoint/2010/main" val="2583540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00125"/>
            <a:ext cx="7543800" cy="4678204"/>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See you at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1400" b="1" dirty="0" smtClean="0">
              <a:solidFill>
                <a:schemeClr val="accent6">
                  <a:lumMod val="50000"/>
                </a:schemeClr>
              </a:solidFill>
              <a:latin typeface="Century Gothic" pitchFamily="34" charset="0"/>
            </a:endParaRPr>
          </a:p>
          <a:p>
            <a:pPr algn="ctr"/>
            <a:r>
              <a:rPr lang="en-US" sz="1400" b="1" dirty="0" smtClean="0">
                <a:solidFill>
                  <a:schemeClr val="accent6">
                    <a:lumMod val="50000"/>
                  </a:schemeClr>
                </a:solidFill>
                <a:latin typeface="Century Gothic" pitchFamily="34" charset="0"/>
              </a:rPr>
              <a:t>Award Close-outs</a:t>
            </a:r>
          </a:p>
          <a:p>
            <a:pPr algn="ctr"/>
            <a:r>
              <a:rPr lang="en-US" sz="1400" b="1" dirty="0" smtClean="0">
                <a:solidFill>
                  <a:schemeClr val="accent6">
                    <a:lumMod val="50000"/>
                  </a:schemeClr>
                </a:solidFill>
                <a:latin typeface="Century Gothic" pitchFamily="34" charset="0"/>
              </a:rPr>
              <a:t>October 9, 2013</a:t>
            </a:r>
          </a:p>
          <a:p>
            <a:pPr algn="ctr"/>
            <a:r>
              <a:rPr lang="en-US" sz="1400" b="1" dirty="0" smtClean="0">
                <a:solidFill>
                  <a:schemeClr val="accent6">
                    <a:lumMod val="50000"/>
                  </a:schemeClr>
                </a:solidFill>
                <a:latin typeface="Century Gothic" pitchFamily="34" charset="0"/>
              </a:rPr>
              <a:t>9:00 am to 11:00 am</a:t>
            </a:r>
          </a:p>
          <a:p>
            <a:pPr algn="ctr"/>
            <a:r>
              <a:rPr lang="en-US" sz="1400" b="1" dirty="0" smtClean="0">
                <a:solidFill>
                  <a:schemeClr val="accent6">
                    <a:lumMod val="50000"/>
                  </a:schemeClr>
                </a:solidFill>
                <a:latin typeface="Century Gothic" pitchFamily="34" charset="0"/>
              </a:rPr>
              <a:t>ORC 2</a:t>
            </a:r>
            <a:r>
              <a:rPr lang="en-US" sz="1400" b="1" baseline="30000" dirty="0" smtClean="0">
                <a:solidFill>
                  <a:schemeClr val="accent6">
                    <a:lumMod val="50000"/>
                  </a:schemeClr>
                </a:solidFill>
                <a:latin typeface="Century Gothic" pitchFamily="34" charset="0"/>
              </a:rPr>
              <a:t>nd</a:t>
            </a:r>
            <a:r>
              <a:rPr lang="en-US" sz="1400" b="1" dirty="0" smtClean="0">
                <a:solidFill>
                  <a:schemeClr val="accent6">
                    <a:lumMod val="50000"/>
                  </a:schemeClr>
                </a:solidFill>
                <a:latin typeface="Century Gothic" pitchFamily="34" charset="0"/>
              </a:rPr>
              <a:t> floor large (#211)</a:t>
            </a:r>
            <a:endParaRPr lang="en-US" sz="1400" b="1" dirty="0">
              <a:solidFill>
                <a:schemeClr val="accent6">
                  <a:lumMod val="50000"/>
                </a:schemeClr>
              </a:solidFill>
              <a:latin typeface="Century Gothic"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49486"/>
            <a:ext cx="41941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383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Grp="1" noChangeArrowheads="1"/>
          </p:cNvSpPr>
          <p:nvPr>
            <p:ph type="title"/>
          </p:nvPr>
        </p:nvSpPr>
        <p:spPr>
          <a:xfrm>
            <a:off x="457200" y="0"/>
            <a:ext cx="7239000" cy="1219200"/>
          </a:xfrm>
        </p:spPr>
        <p:txBody>
          <a:bodyPr>
            <a:normAutofit fontScale="90000"/>
          </a:bodyPr>
          <a:lstStyle/>
          <a:p>
            <a:r>
              <a:rPr lang="en-US" b="0" dirty="0" smtClean="0"/>
              <a:t/>
            </a:r>
            <a:br>
              <a:rPr lang="en-US" b="0" dirty="0" smtClean="0"/>
            </a:br>
            <a:r>
              <a:rPr lang="en-US" dirty="0" smtClean="0"/>
              <a:t>Introduction </a:t>
            </a:r>
            <a:r>
              <a:rPr lang="en-US" dirty="0"/>
              <a:t>&amp; General Overview</a:t>
            </a:r>
            <a:r>
              <a:rPr lang="en-US" b="0" dirty="0"/>
              <a:t/>
            </a:r>
            <a:br>
              <a:rPr lang="en-US" b="0" dirty="0"/>
            </a:br>
            <a:endParaRPr lang="en-US" dirty="0">
              <a:effectLst>
                <a:outerShdw blurRad="38100" dist="38100" dir="2700000" algn="tl">
                  <a:srgbClr val="000000">
                    <a:alpha val="43137"/>
                  </a:srgbClr>
                </a:outerShdw>
              </a:effectLst>
            </a:endParaRPr>
          </a:p>
        </p:txBody>
      </p:sp>
      <p:sp>
        <p:nvSpPr>
          <p:cNvPr id="171011" name="Rectangle 1027"/>
          <p:cNvSpPr>
            <a:spLocks noGrp="1" noChangeArrowheads="1"/>
          </p:cNvSpPr>
          <p:nvPr>
            <p:ph type="body" idx="1"/>
          </p:nvPr>
        </p:nvSpPr>
        <p:spPr>
          <a:xfrm>
            <a:off x="304800" y="1554163"/>
            <a:ext cx="8686800" cy="4465638"/>
          </a:xfrm>
        </p:spPr>
        <p:txBody>
          <a:bodyPr>
            <a:normAutofit fontScale="92500" lnSpcReduction="20000"/>
          </a:bodyPr>
          <a:lstStyle/>
          <a:p>
            <a:pPr>
              <a:buFont typeface="Wingdings" pitchFamily="2" charset="2"/>
              <a:buChar char="v"/>
            </a:pPr>
            <a:r>
              <a:rPr lang="en-US" b="0" dirty="0" smtClean="0"/>
              <a:t>F&amp;A Costs – General overview and impact</a:t>
            </a:r>
            <a:endParaRPr lang="en-US" b="0" dirty="0"/>
          </a:p>
          <a:p>
            <a:pPr>
              <a:buFont typeface="Wingdings" pitchFamily="2" charset="2"/>
              <a:buChar char="ü"/>
            </a:pPr>
            <a:r>
              <a:rPr lang="en-US" b="0" dirty="0" smtClean="0"/>
              <a:t>Cost recovery</a:t>
            </a:r>
          </a:p>
          <a:p>
            <a:pPr>
              <a:buFont typeface="Wingdings" pitchFamily="2" charset="2"/>
              <a:buChar char="ü"/>
            </a:pPr>
            <a:r>
              <a:rPr lang="en-US" b="0" dirty="0" smtClean="0"/>
              <a:t>Support university operations</a:t>
            </a:r>
          </a:p>
          <a:p>
            <a:pPr marL="0" indent="0">
              <a:buNone/>
            </a:pPr>
            <a:endParaRPr lang="en-US" b="0" dirty="0" smtClean="0"/>
          </a:p>
          <a:p>
            <a:pPr>
              <a:buFont typeface="Wingdings" pitchFamily="2" charset="2"/>
              <a:buChar char="v"/>
            </a:pPr>
            <a:r>
              <a:rPr lang="en-US" b="0" dirty="0" smtClean="0"/>
              <a:t>General Definition:</a:t>
            </a:r>
          </a:p>
          <a:p>
            <a:pPr marL="0" indent="0">
              <a:buNone/>
            </a:pPr>
            <a:r>
              <a:rPr lang="en-US" b="0" dirty="0" smtClean="0"/>
              <a:t>F&amp;A Costs are those that are incurred for common or joint objectives and therefore cannot be identified readily and specifically with a particular sponsored project, an instructional activity, or any other institutional activity.</a:t>
            </a:r>
            <a:endParaRPr lang="en-US" b="0" dirty="0"/>
          </a:p>
        </p:txBody>
      </p:sp>
    </p:spTree>
    <p:extLst>
      <p:ext uri="{BB962C8B-B14F-4D97-AF65-F5344CB8AC3E}">
        <p14:creationId xmlns:p14="http://schemas.microsoft.com/office/powerpoint/2010/main" val="3234021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86800" cy="838200"/>
          </a:xfrm>
        </p:spPr>
        <p:txBody>
          <a:bodyPr>
            <a:normAutofit fontScale="90000"/>
          </a:bodyPr>
          <a:lstStyle/>
          <a:p>
            <a:r>
              <a:rPr lang="en-US" dirty="0" smtClean="0"/>
              <a:t>F&amp;A Definition and Category Application</a:t>
            </a:r>
            <a:endParaRPr lang="en-US" dirty="0"/>
          </a:p>
        </p:txBody>
      </p:sp>
      <p:sp>
        <p:nvSpPr>
          <p:cNvPr id="3" name="Content Placeholder 2"/>
          <p:cNvSpPr>
            <a:spLocks noGrp="1"/>
          </p:cNvSpPr>
          <p:nvPr>
            <p:ph idx="1"/>
          </p:nvPr>
        </p:nvSpPr>
        <p:spPr>
          <a:xfrm>
            <a:off x="304800" y="1371600"/>
            <a:ext cx="8686800" cy="4708525"/>
          </a:xfrm>
        </p:spPr>
        <p:txBody>
          <a:bodyPr>
            <a:normAutofit fontScale="92500" lnSpcReduction="20000"/>
          </a:bodyPr>
          <a:lstStyle/>
          <a:p>
            <a:pPr>
              <a:buFont typeface="Wingdings" pitchFamily="2" charset="2"/>
              <a:buChar char="v"/>
            </a:pPr>
            <a:r>
              <a:rPr lang="en-US" b="0" dirty="0" smtClean="0"/>
              <a:t>F&amp;A costs are broad categories of costs. </a:t>
            </a:r>
          </a:p>
          <a:p>
            <a:pPr marL="0" indent="0">
              <a:buNone/>
            </a:pPr>
            <a:r>
              <a:rPr lang="en-US" dirty="0" smtClean="0"/>
              <a:t>“Facilities” </a:t>
            </a:r>
            <a:r>
              <a:rPr lang="en-US" b="0" dirty="0" smtClean="0"/>
              <a:t>is defined as depreciation and use allowance, interest on debt associated with buildings, equipment and capital improvements, operation and maintenance expenses, and library expenses.</a:t>
            </a:r>
          </a:p>
          <a:p>
            <a:pPr marL="0" indent="0">
              <a:buNone/>
            </a:pPr>
            <a:endParaRPr lang="en-US" b="0" dirty="0" smtClean="0"/>
          </a:p>
          <a:p>
            <a:pPr marL="0" indent="0">
              <a:buNone/>
            </a:pPr>
            <a:r>
              <a:rPr lang="en-US" dirty="0" smtClean="0"/>
              <a:t>“Administration” </a:t>
            </a:r>
            <a:r>
              <a:rPr lang="en-US" b="0" dirty="0" smtClean="0"/>
              <a:t>is defined as general administration and general expenses, departmental administration, sponsored projects administration, student administration and services.</a:t>
            </a:r>
            <a:endParaRPr lang="en-US" b="0" dirty="0"/>
          </a:p>
        </p:txBody>
      </p:sp>
    </p:spTree>
    <p:extLst>
      <p:ext uri="{BB962C8B-B14F-4D97-AF65-F5344CB8AC3E}">
        <p14:creationId xmlns:p14="http://schemas.microsoft.com/office/powerpoint/2010/main" val="4210458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fontScale="90000"/>
          </a:bodyPr>
          <a:lstStyle/>
          <a:p>
            <a:r>
              <a:rPr lang="en-US" dirty="0" smtClean="0"/>
              <a:t>F&amp;A Definition and Category Application</a:t>
            </a:r>
            <a:endParaRPr lang="en-US" dirty="0"/>
          </a:p>
        </p:txBody>
      </p:sp>
      <p:sp>
        <p:nvSpPr>
          <p:cNvPr id="3" name="Content Placeholder 2"/>
          <p:cNvSpPr>
            <a:spLocks noGrp="1"/>
          </p:cNvSpPr>
          <p:nvPr>
            <p:ph idx="1"/>
          </p:nvPr>
        </p:nvSpPr>
        <p:spPr>
          <a:xfrm>
            <a:off x="304800" y="1447800"/>
            <a:ext cx="8686800" cy="5029200"/>
          </a:xfrm>
        </p:spPr>
        <p:txBody>
          <a:bodyPr/>
          <a:lstStyle/>
          <a:p>
            <a:pPr>
              <a:buFont typeface="Wingdings" pitchFamily="2" charset="2"/>
              <a:buChar char="v"/>
            </a:pPr>
            <a:r>
              <a:rPr lang="en-US" b="0" dirty="0" smtClean="0"/>
              <a:t>Depreciation and use allowances</a:t>
            </a:r>
          </a:p>
          <a:p>
            <a:pPr>
              <a:buFont typeface="Wingdings" pitchFamily="2" charset="2"/>
              <a:buChar char="ü"/>
            </a:pPr>
            <a:r>
              <a:rPr lang="en-US" b="0" dirty="0" smtClean="0"/>
              <a:t>Portion of cost attributable to institution’s buildings, capital improvements to land, buildings, and equipment.</a:t>
            </a:r>
          </a:p>
          <a:p>
            <a:pPr>
              <a:buFont typeface="Wingdings" pitchFamily="2" charset="2"/>
              <a:buChar char="ü"/>
            </a:pPr>
            <a:r>
              <a:rPr lang="en-US" b="0" dirty="0" smtClean="0"/>
              <a:t>Cost is prorated based on space use (sq.ft. - laboratories, offices etc.) by employees (FTE) benefiting from such use.</a:t>
            </a:r>
          </a:p>
          <a:p>
            <a:pPr>
              <a:buFont typeface="Wingdings" pitchFamily="2" charset="2"/>
              <a:buChar char="ü"/>
            </a:pPr>
            <a:r>
              <a:rPr lang="en-US" b="0" dirty="0" smtClean="0"/>
              <a:t>Includes parking, sidewalks and fencing    </a:t>
            </a:r>
            <a:endParaRPr lang="en-US" b="0" dirty="0"/>
          </a:p>
        </p:txBody>
      </p:sp>
    </p:spTree>
    <p:extLst>
      <p:ext uri="{BB962C8B-B14F-4D97-AF65-F5344CB8AC3E}">
        <p14:creationId xmlns:p14="http://schemas.microsoft.com/office/powerpoint/2010/main" val="526904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838200"/>
          </a:xfrm>
        </p:spPr>
        <p:txBody>
          <a:bodyPr>
            <a:normAutofit fontScale="90000"/>
          </a:bodyPr>
          <a:lstStyle/>
          <a:p>
            <a:r>
              <a:rPr lang="en-US" dirty="0" smtClean="0"/>
              <a:t>F&amp;A Definition and Category Application</a:t>
            </a:r>
            <a:endParaRPr lang="en-US" dirty="0"/>
          </a:p>
        </p:txBody>
      </p:sp>
      <p:sp>
        <p:nvSpPr>
          <p:cNvPr id="3" name="Content Placeholder 2"/>
          <p:cNvSpPr>
            <a:spLocks noGrp="1"/>
          </p:cNvSpPr>
          <p:nvPr>
            <p:ph idx="1"/>
          </p:nvPr>
        </p:nvSpPr>
        <p:spPr>
          <a:xfrm>
            <a:off x="533400" y="1295400"/>
            <a:ext cx="7772400" cy="4876800"/>
          </a:xfrm>
        </p:spPr>
        <p:txBody>
          <a:bodyPr>
            <a:normAutofit fontScale="92500" lnSpcReduction="20000"/>
          </a:bodyPr>
          <a:lstStyle/>
          <a:p>
            <a:pPr>
              <a:buFont typeface="Wingdings" pitchFamily="2" charset="2"/>
              <a:buChar char="v"/>
            </a:pPr>
            <a:r>
              <a:rPr lang="en-US" b="0" dirty="0"/>
              <a:t>Operation &amp; Maintenance </a:t>
            </a:r>
            <a:r>
              <a:rPr lang="en-US" b="0" dirty="0" smtClean="0"/>
              <a:t>Expenses</a:t>
            </a:r>
          </a:p>
          <a:p>
            <a:pPr marL="0" indent="0">
              <a:buNone/>
            </a:pPr>
            <a:r>
              <a:rPr lang="en-US" b="0" dirty="0" smtClean="0"/>
              <a:t>Expenses include administration, supervision, operation, maintenance, preservation and protection of the institution’s physical plant.</a:t>
            </a:r>
          </a:p>
          <a:p>
            <a:pPr>
              <a:buFont typeface="Wingdings" pitchFamily="2" charset="2"/>
              <a:buChar char="ü"/>
            </a:pPr>
            <a:r>
              <a:rPr lang="en-US" b="0" dirty="0" smtClean="0"/>
              <a:t>Janitorial &amp; utility services</a:t>
            </a:r>
          </a:p>
          <a:p>
            <a:pPr>
              <a:buFont typeface="Wingdings" pitchFamily="2" charset="2"/>
              <a:buChar char="ü"/>
            </a:pPr>
            <a:r>
              <a:rPr lang="en-US" b="0" dirty="0" smtClean="0"/>
              <a:t>Building repairs and alterations</a:t>
            </a:r>
          </a:p>
          <a:p>
            <a:pPr>
              <a:buFont typeface="Wingdings" pitchFamily="2" charset="2"/>
              <a:buChar char="ü"/>
            </a:pPr>
            <a:r>
              <a:rPr lang="en-US" b="0" dirty="0" smtClean="0"/>
              <a:t>Furniture &amp; equipment</a:t>
            </a:r>
          </a:p>
          <a:p>
            <a:pPr>
              <a:buFont typeface="Wingdings" pitchFamily="2" charset="2"/>
              <a:buChar char="ü"/>
            </a:pPr>
            <a:r>
              <a:rPr lang="en-US" b="0" dirty="0" smtClean="0"/>
              <a:t>Care of grounds</a:t>
            </a:r>
          </a:p>
          <a:p>
            <a:pPr>
              <a:buFont typeface="Wingdings" pitchFamily="2" charset="2"/>
              <a:buChar char="ü"/>
            </a:pPr>
            <a:r>
              <a:rPr lang="en-US" b="0" dirty="0" smtClean="0"/>
              <a:t>Maintenance and operation of buildings</a:t>
            </a:r>
          </a:p>
          <a:p>
            <a:pPr>
              <a:buFont typeface="Wingdings" pitchFamily="2" charset="2"/>
              <a:buChar char="ü"/>
            </a:pPr>
            <a:r>
              <a:rPr lang="en-US" b="0" dirty="0" smtClean="0"/>
              <a:t>Security, EH&amp;S, waste disposal</a:t>
            </a:r>
          </a:p>
          <a:p>
            <a:pPr>
              <a:buFont typeface="Wingdings" pitchFamily="2" charset="2"/>
              <a:buChar char="ü"/>
            </a:pPr>
            <a:r>
              <a:rPr lang="en-US" b="0" dirty="0" smtClean="0"/>
              <a:t>Liability insurance</a:t>
            </a:r>
          </a:p>
          <a:p>
            <a:pPr>
              <a:buFont typeface="Wingdings" pitchFamily="2" charset="2"/>
              <a:buChar char="ü"/>
            </a:pPr>
            <a:endParaRPr lang="en-US" b="0" dirty="0"/>
          </a:p>
        </p:txBody>
      </p:sp>
    </p:spTree>
    <p:extLst>
      <p:ext uri="{BB962C8B-B14F-4D97-AF65-F5344CB8AC3E}">
        <p14:creationId xmlns:p14="http://schemas.microsoft.com/office/powerpoint/2010/main" val="364557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F&amp;A Definition and Category Application</a:t>
            </a:r>
          </a:p>
        </p:txBody>
      </p:sp>
      <p:sp>
        <p:nvSpPr>
          <p:cNvPr id="3" name="Content Placeholder 2"/>
          <p:cNvSpPr>
            <a:spLocks noGrp="1"/>
          </p:cNvSpPr>
          <p:nvPr>
            <p:ph idx="1"/>
          </p:nvPr>
        </p:nvSpPr>
        <p:spPr>
          <a:xfrm>
            <a:off x="457200" y="1524000"/>
            <a:ext cx="7086600" cy="4876800"/>
          </a:xfrm>
        </p:spPr>
        <p:txBody>
          <a:bodyPr>
            <a:normAutofit fontScale="77500" lnSpcReduction="20000"/>
          </a:bodyPr>
          <a:lstStyle/>
          <a:p>
            <a:pPr>
              <a:buFont typeface="Wingdings" pitchFamily="2" charset="2"/>
              <a:buChar char="v"/>
            </a:pPr>
            <a:r>
              <a:rPr lang="en-US" b="0" dirty="0" smtClean="0"/>
              <a:t>General</a:t>
            </a:r>
            <a:r>
              <a:rPr lang="en-US" dirty="0" smtClean="0"/>
              <a:t> </a:t>
            </a:r>
            <a:r>
              <a:rPr lang="en-US" b="0" dirty="0" smtClean="0"/>
              <a:t>Administration and General Expenses</a:t>
            </a:r>
          </a:p>
          <a:p>
            <a:pPr marL="0" indent="0">
              <a:buNone/>
            </a:pPr>
            <a:r>
              <a:rPr lang="en-US" b="0" dirty="0" smtClean="0"/>
              <a:t>Costs incurred by the executive and administration offices of educational institutions and other expenses of a general character which do not relate solely to any major function of the institution.</a:t>
            </a:r>
          </a:p>
          <a:p>
            <a:pPr>
              <a:buFont typeface="Wingdings" pitchFamily="2" charset="2"/>
              <a:buChar char="ü"/>
            </a:pPr>
            <a:r>
              <a:rPr lang="en-US" b="0" dirty="0" smtClean="0"/>
              <a:t>Costs that serve entire university system</a:t>
            </a:r>
          </a:p>
          <a:p>
            <a:pPr>
              <a:buFont typeface="Wingdings" pitchFamily="2" charset="2"/>
              <a:buChar char="ü"/>
            </a:pPr>
            <a:r>
              <a:rPr lang="en-US" b="0" dirty="0" smtClean="0"/>
              <a:t>President and Provost offices</a:t>
            </a:r>
          </a:p>
          <a:p>
            <a:pPr>
              <a:buFont typeface="Wingdings" pitchFamily="2" charset="2"/>
              <a:buChar char="ü"/>
            </a:pPr>
            <a:r>
              <a:rPr lang="en-US" b="0" dirty="0" smtClean="0"/>
              <a:t>Financial, Budget and IT management</a:t>
            </a:r>
          </a:p>
          <a:p>
            <a:pPr>
              <a:buFont typeface="Wingdings" pitchFamily="2" charset="2"/>
              <a:buChar char="ü"/>
            </a:pPr>
            <a:r>
              <a:rPr lang="en-US" b="0" dirty="0" smtClean="0"/>
              <a:t>Business services</a:t>
            </a:r>
          </a:p>
          <a:p>
            <a:pPr>
              <a:buFont typeface="Wingdings" pitchFamily="2" charset="2"/>
              <a:buChar char="ü"/>
            </a:pPr>
            <a:r>
              <a:rPr lang="en-US" b="0" dirty="0" smtClean="0"/>
              <a:t>Human Resources</a:t>
            </a:r>
          </a:p>
          <a:p>
            <a:pPr>
              <a:buFont typeface="Wingdings" pitchFamily="2" charset="2"/>
              <a:buChar char="ü"/>
            </a:pPr>
            <a:r>
              <a:rPr lang="en-US" b="0" dirty="0" smtClean="0"/>
              <a:t>Safety &amp; Risk management </a:t>
            </a:r>
          </a:p>
          <a:p>
            <a:pPr>
              <a:buFont typeface="Wingdings" pitchFamily="2" charset="2"/>
              <a:buChar char="ü"/>
            </a:pPr>
            <a:r>
              <a:rPr lang="en-US" b="0" dirty="0" smtClean="0"/>
              <a:t>General Counsel</a:t>
            </a:r>
            <a:endParaRPr lang="en-US" b="0" dirty="0"/>
          </a:p>
        </p:txBody>
      </p:sp>
    </p:spTree>
    <p:extLst>
      <p:ext uri="{BB962C8B-B14F-4D97-AF65-F5344CB8AC3E}">
        <p14:creationId xmlns:p14="http://schemas.microsoft.com/office/powerpoint/2010/main" val="1986659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F&amp;A Definition and Category Application</a:t>
            </a:r>
          </a:p>
        </p:txBody>
      </p:sp>
      <p:sp>
        <p:nvSpPr>
          <p:cNvPr id="3" name="Content Placeholder 2"/>
          <p:cNvSpPr>
            <a:spLocks noGrp="1"/>
          </p:cNvSpPr>
          <p:nvPr>
            <p:ph idx="1"/>
          </p:nvPr>
        </p:nvSpPr>
        <p:spPr>
          <a:xfrm>
            <a:off x="457200" y="1524000"/>
            <a:ext cx="7086600" cy="4724400"/>
          </a:xfrm>
        </p:spPr>
        <p:txBody>
          <a:bodyPr>
            <a:normAutofit fontScale="85000" lnSpcReduction="20000"/>
          </a:bodyPr>
          <a:lstStyle/>
          <a:p>
            <a:pPr>
              <a:buFont typeface="Wingdings" pitchFamily="2" charset="2"/>
              <a:buChar char="v"/>
            </a:pPr>
            <a:r>
              <a:rPr lang="en-US" b="0" dirty="0" smtClean="0"/>
              <a:t>Departmental Administration Expenses</a:t>
            </a:r>
          </a:p>
          <a:p>
            <a:pPr marL="0" indent="0">
              <a:buNone/>
            </a:pPr>
            <a:r>
              <a:rPr lang="en-US" b="0" dirty="0" smtClean="0"/>
              <a:t>Administrative and supporting services that benefit common or joint departmental activities or objectives in academic deans’ offices, academic departments and divisions, and organized research units (research centers).</a:t>
            </a:r>
          </a:p>
          <a:p>
            <a:pPr>
              <a:buFont typeface="Wingdings" pitchFamily="2" charset="2"/>
              <a:buChar char="ü"/>
            </a:pPr>
            <a:r>
              <a:rPr lang="en-US" b="0" dirty="0" smtClean="0"/>
              <a:t>Academic Deans’ offices - expense limited to salary &amp; administrative functions</a:t>
            </a:r>
          </a:p>
          <a:p>
            <a:pPr>
              <a:buFont typeface="Wingdings" pitchFamily="2" charset="2"/>
              <a:buChar char="ü"/>
            </a:pPr>
            <a:r>
              <a:rPr lang="en-US" b="0" dirty="0" smtClean="0"/>
              <a:t>Academic Departments – salaries &amp; fringe related to administrative work (including bid &amp; proposal preparation) shall be allowed at a rate of 3.6% of MTDC</a:t>
            </a:r>
            <a:endParaRPr lang="en-US" b="0" dirty="0"/>
          </a:p>
        </p:txBody>
      </p:sp>
    </p:spTree>
    <p:extLst>
      <p:ext uri="{BB962C8B-B14F-4D97-AF65-F5344CB8AC3E}">
        <p14:creationId xmlns:p14="http://schemas.microsoft.com/office/powerpoint/2010/main" val="2458367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F&amp;A Definition and Category Application</a:t>
            </a:r>
          </a:p>
        </p:txBody>
      </p:sp>
      <p:sp>
        <p:nvSpPr>
          <p:cNvPr id="3" name="Content Placeholder 2"/>
          <p:cNvSpPr>
            <a:spLocks noGrp="1"/>
          </p:cNvSpPr>
          <p:nvPr>
            <p:ph idx="1"/>
          </p:nvPr>
        </p:nvSpPr>
        <p:spPr>
          <a:xfrm>
            <a:off x="304800" y="1554162"/>
            <a:ext cx="8686800" cy="4618038"/>
          </a:xfrm>
        </p:spPr>
        <p:txBody>
          <a:bodyPr>
            <a:normAutofit fontScale="92500" lnSpcReduction="10000"/>
          </a:bodyPr>
          <a:lstStyle/>
          <a:p>
            <a:pPr>
              <a:buFont typeface="Wingdings" pitchFamily="2" charset="2"/>
              <a:buChar char="v"/>
            </a:pPr>
            <a:r>
              <a:rPr lang="en-US" b="0" dirty="0" smtClean="0"/>
              <a:t>Departmental Administrative Expenses Cont.:</a:t>
            </a:r>
          </a:p>
          <a:p>
            <a:pPr>
              <a:buFont typeface="Wingdings" pitchFamily="2" charset="2"/>
              <a:buChar char="ü"/>
            </a:pPr>
            <a:r>
              <a:rPr lang="en-US" b="0" dirty="0" smtClean="0"/>
              <a:t>Administrative and supporting costs must be </a:t>
            </a:r>
            <a:r>
              <a:rPr lang="en-US" u="sng" dirty="0" smtClean="0"/>
              <a:t>treated consistently in like circumstances </a:t>
            </a:r>
            <a:r>
              <a:rPr lang="en-US" b="0" dirty="0" smtClean="0"/>
              <a:t>to include salaries of secretarial and c</a:t>
            </a:r>
            <a:r>
              <a:rPr lang="en-US" b="0" dirty="0"/>
              <a:t>lerical staffs</a:t>
            </a:r>
            <a:r>
              <a:rPr lang="en-US" b="0" dirty="0" smtClean="0"/>
              <a:t>, travel, office supplies, stockrooms, and the like.</a:t>
            </a:r>
          </a:p>
          <a:p>
            <a:pPr>
              <a:buFont typeface="Wingdings" pitchFamily="2" charset="2"/>
              <a:buChar char="ü"/>
            </a:pPr>
            <a:r>
              <a:rPr lang="en-US" b="0" dirty="0" smtClean="0"/>
              <a:t>Departmental administrative costs incurred for the </a:t>
            </a:r>
            <a:r>
              <a:rPr lang="en-US" u="sng" dirty="0" smtClean="0"/>
              <a:t>same purpose in like circumstances</a:t>
            </a:r>
            <a:r>
              <a:rPr lang="en-US" b="0" dirty="0" smtClean="0"/>
              <a:t> must be treated consistently as either direct or F&amp;A costs.</a:t>
            </a:r>
          </a:p>
          <a:p>
            <a:pPr>
              <a:buFont typeface="Wingdings" pitchFamily="2" charset="2"/>
              <a:buChar char="ü"/>
            </a:pPr>
            <a:r>
              <a:rPr lang="en-US" b="0" dirty="0" smtClean="0"/>
              <a:t>Salaries of administrative and clerical staff should normally be treated as F&amp;A costs.</a:t>
            </a:r>
            <a:endParaRPr lang="en-US" b="0" dirty="0"/>
          </a:p>
        </p:txBody>
      </p:sp>
    </p:spTree>
    <p:extLst>
      <p:ext uri="{BB962C8B-B14F-4D97-AF65-F5344CB8AC3E}">
        <p14:creationId xmlns:p14="http://schemas.microsoft.com/office/powerpoint/2010/main" val="32252371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13859</TotalTime>
  <Words>1219</Words>
  <Application>Microsoft Office PowerPoint</Application>
  <PresentationFormat>On-screen Show (4:3)</PresentationFormat>
  <Paragraphs>157</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PowerPoint Presentation</vt:lpstr>
      <vt:lpstr>Agenda</vt:lpstr>
      <vt:lpstr> Introduction &amp; General Overview </vt:lpstr>
      <vt:lpstr>F&amp;A Definition and Category Application</vt:lpstr>
      <vt:lpstr>F&amp;A Definition and Category Application</vt:lpstr>
      <vt:lpstr>F&amp;A Definition and Category Application</vt:lpstr>
      <vt:lpstr>F&amp;A Definition and Category Application</vt:lpstr>
      <vt:lpstr>F&amp;A Definition and Category Application</vt:lpstr>
      <vt:lpstr>F&amp;A Definition and Category Application</vt:lpstr>
      <vt:lpstr>F&amp;A Definition and Category Application</vt:lpstr>
      <vt:lpstr>F&amp;A Definition and Category Application</vt:lpstr>
      <vt:lpstr>F&amp;A Definition and Category Application</vt:lpstr>
      <vt:lpstr>F&amp;A Definition and Category Application</vt:lpstr>
      <vt:lpstr>F&amp;A Definition and Category Application</vt:lpstr>
      <vt:lpstr>Application of F&amp;A Cost Rates</vt:lpstr>
      <vt:lpstr>Application of F&amp;A Cost Rates </vt:lpstr>
      <vt:lpstr>Application of F&amp;A Cost Rates </vt:lpstr>
      <vt:lpstr>Application of F&amp;A Cost Rates</vt:lpstr>
      <vt:lpstr>Application of F&amp;A Cost Rates</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Doshie Walker</cp:lastModifiedBy>
  <cp:revision>244</cp:revision>
  <cp:lastPrinted>2013-09-25T13:16:28Z</cp:lastPrinted>
  <dcterms:created xsi:type="dcterms:W3CDTF">2011-04-10T19:45:53Z</dcterms:created>
  <dcterms:modified xsi:type="dcterms:W3CDTF">2013-10-21T16:39:36Z</dcterms:modified>
</cp:coreProperties>
</file>